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38"/>
  </p:handoutMasterIdLst>
  <p:sldIdLst>
    <p:sldId id="543" r:id="rId3"/>
    <p:sldId id="640" r:id="rId4"/>
    <p:sldId id="571" r:id="rId5"/>
    <p:sldId id="856" r:id="rId7"/>
    <p:sldId id="857" r:id="rId8"/>
    <p:sldId id="941" r:id="rId9"/>
    <p:sldId id="942" r:id="rId10"/>
    <p:sldId id="943" r:id="rId11"/>
    <p:sldId id="945" r:id="rId12"/>
    <p:sldId id="946" r:id="rId13"/>
    <p:sldId id="947" r:id="rId14"/>
    <p:sldId id="948" r:id="rId15"/>
    <p:sldId id="949" r:id="rId16"/>
    <p:sldId id="950" r:id="rId17"/>
    <p:sldId id="967" r:id="rId18"/>
    <p:sldId id="966" r:id="rId19"/>
    <p:sldId id="951" r:id="rId20"/>
    <p:sldId id="952" r:id="rId21"/>
    <p:sldId id="858" r:id="rId22"/>
    <p:sldId id="953" r:id="rId23"/>
    <p:sldId id="954" r:id="rId24"/>
    <p:sldId id="969" r:id="rId25"/>
    <p:sldId id="955" r:id="rId26"/>
    <p:sldId id="957" r:id="rId27"/>
    <p:sldId id="956" r:id="rId28"/>
    <p:sldId id="958" r:id="rId29"/>
    <p:sldId id="959" r:id="rId30"/>
    <p:sldId id="960" r:id="rId31"/>
    <p:sldId id="961" r:id="rId32"/>
    <p:sldId id="962" r:id="rId33"/>
    <p:sldId id="963" r:id="rId34"/>
    <p:sldId id="968" r:id="rId35"/>
    <p:sldId id="970" r:id="rId36"/>
    <p:sldId id="572" r:id="rId37"/>
  </p:sldIdLst>
  <p:sldSz cx="12192000" cy="6858000"/>
  <p:notesSz cx="6858000" cy="9144000"/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</p:showPr>
  <p:clrMru>
    <a:srgbClr val="218D3D"/>
    <a:srgbClr val="028458"/>
    <a:srgbClr val="FFF4D5"/>
    <a:srgbClr val="5E9664"/>
    <a:srgbClr val="438F43"/>
    <a:srgbClr val="E7F4EF"/>
    <a:srgbClr val="F9F5E2"/>
    <a:srgbClr val="FFFCEF"/>
    <a:srgbClr val="FFF1C3"/>
    <a:srgbClr val="52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-1440" y="-966"/>
      </p:cViewPr>
      <p:guideLst>
        <p:guide orient="horz" pos="47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3" Type="http://schemas.openxmlformats.org/officeDocument/2006/relationships/tags" Target="tags/tag77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3D032-BBB6-4C95-8CD7-7EF73B51AC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B5E-1328-4E1A-B925-B0E5959AAC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635" y="0"/>
            <a:ext cx="12192000" cy="6857365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"/>
              <a:t>[图片]</a:t>
            </a:r>
            <a:endParaRPr lang="zh-CN" altLang="en-US" sz="100"/>
          </a:p>
        </p:txBody>
      </p:sp>
      <p:pic>
        <p:nvPicPr>
          <p:cNvPr id="6" name="图片 5" descr="图片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clrChange>
              <a:clrFrom>
                <a:srgbClr val="FEFAF5">
                  <a:alpha val="100000"/>
                </a:srgbClr>
              </a:clrFrom>
              <a:clrTo>
                <a:srgbClr val="FEFAF5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" y="0"/>
            <a:ext cx="1218692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D5B20-AD9E-41D2-832C-01DC310894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9BB29-B48C-48F3-89F8-CE6815AE1042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635" y="0"/>
            <a:ext cx="12192000" cy="6857365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"/>
              <a:t>[图片]</a:t>
            </a:r>
            <a:endParaRPr lang="zh-CN" altLang="en-US" sz="1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5.png"/><Relationship Id="rId7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2.jpe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2.jpeg"/><Relationship Id="rId6" Type="http://schemas.openxmlformats.org/officeDocument/2006/relationships/tags" Target="../tags/tag30.xml"/><Relationship Id="rId5" Type="http://schemas.openxmlformats.org/officeDocument/2006/relationships/image" Target="../media/image31.jpeg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3" Type="http://schemas.openxmlformats.org/officeDocument/2006/relationships/tags" Target="../tags/tag31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3" Type="http://schemas.openxmlformats.org/officeDocument/2006/relationships/tags" Target="../tags/tag32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.xml"/><Relationship Id="rId4" Type="http://schemas.openxmlformats.org/officeDocument/2006/relationships/image" Target="../media/image37.jpeg"/><Relationship Id="rId3" Type="http://schemas.openxmlformats.org/officeDocument/2006/relationships/tags" Target="../tags/tag33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.xml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3" Type="http://schemas.openxmlformats.org/officeDocument/2006/relationships/tags" Target="../tags/tag36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46.jpeg"/><Relationship Id="rId6" Type="http://schemas.openxmlformats.org/officeDocument/2006/relationships/tags" Target="../tags/tag39.xml"/><Relationship Id="rId5" Type="http://schemas.openxmlformats.org/officeDocument/2006/relationships/image" Target="../media/image45.jpeg"/><Relationship Id="rId4" Type="http://schemas.openxmlformats.org/officeDocument/2006/relationships/tags" Target="../tags/tag38.xml"/><Relationship Id="rId3" Type="http://schemas.openxmlformats.org/officeDocument/2006/relationships/image" Target="../media/image44.jpeg"/><Relationship Id="rId2" Type="http://schemas.openxmlformats.org/officeDocument/2006/relationships/tags" Target="../tags/tag37.xml"/><Relationship Id="rId1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image" Target="../media/image48.jpeg"/><Relationship Id="rId6" Type="http://schemas.openxmlformats.org/officeDocument/2006/relationships/tags" Target="../tags/tag42.xml"/><Relationship Id="rId5" Type="http://schemas.openxmlformats.org/officeDocument/2006/relationships/image" Target="../media/image47.jpeg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image" Target="../media/image10.png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jpeg"/><Relationship Id="rId8" Type="http://schemas.openxmlformats.org/officeDocument/2006/relationships/tags" Target="../tags/tag46.xml"/><Relationship Id="rId7" Type="http://schemas.openxmlformats.org/officeDocument/2006/relationships/image" Target="../media/image52.jpeg"/><Relationship Id="rId6" Type="http://schemas.openxmlformats.org/officeDocument/2006/relationships/tags" Target="../tags/tag4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3" Type="http://schemas.openxmlformats.org/officeDocument/2006/relationships/image" Target="../media/image49.jpeg"/><Relationship Id="rId2" Type="http://schemas.openxmlformats.org/officeDocument/2006/relationships/image" Target="../media/image10.png"/><Relationship Id="rId12" Type="http://schemas.openxmlformats.org/officeDocument/2006/relationships/notesSlide" Target="../notesSlides/notesSlide15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54.jpeg"/><Relationship Id="rId1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jpeg"/><Relationship Id="rId8" Type="http://schemas.openxmlformats.org/officeDocument/2006/relationships/image" Target="../media/image57.jpeg"/><Relationship Id="rId7" Type="http://schemas.openxmlformats.org/officeDocument/2006/relationships/tags" Target="../tags/tag49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10.png"/><Relationship Id="rId13" Type="http://schemas.openxmlformats.org/officeDocument/2006/relationships/notesSlide" Target="../notesSlides/notesSlide16.xml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60.jpeg"/><Relationship Id="rId10" Type="http://schemas.openxmlformats.org/officeDocument/2006/relationships/image" Target="../media/image59.jpeg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tags" Target="../tags/tag8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tags" Target="../tags/tag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3" Type="http://schemas.openxmlformats.org/officeDocument/2006/relationships/tags" Target="../tags/tag50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8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66.jpeg"/><Relationship Id="rId6" Type="http://schemas.openxmlformats.org/officeDocument/2006/relationships/image" Target="../media/image65.jpeg"/><Relationship Id="rId5" Type="http://schemas.openxmlformats.org/officeDocument/2006/relationships/tags" Target="../tags/tag52.xml"/><Relationship Id="rId4" Type="http://schemas.openxmlformats.org/officeDocument/2006/relationships/image" Target="../media/image64.jpeg"/><Relationship Id="rId3" Type="http://schemas.openxmlformats.org/officeDocument/2006/relationships/tags" Target="../tags/tag51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9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68.jpeg"/><Relationship Id="rId6" Type="http://schemas.openxmlformats.org/officeDocument/2006/relationships/tags" Target="../tags/tag55.xml"/><Relationship Id="rId5" Type="http://schemas.openxmlformats.org/officeDocument/2006/relationships/image" Target="../media/image67.jpeg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image" Target="../media/image70.jpeg"/><Relationship Id="rId3" Type="http://schemas.openxmlformats.org/officeDocument/2006/relationships/image" Target="../media/image69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1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Relationship Id="rId3" Type="http://schemas.openxmlformats.org/officeDocument/2006/relationships/tags" Target="../tags/tag58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78.jpeg"/><Relationship Id="rId7" Type="http://schemas.openxmlformats.org/officeDocument/2006/relationships/image" Target="../media/image77.jpeg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Relationship Id="rId3" Type="http://schemas.openxmlformats.org/officeDocument/2006/relationships/image" Target="../media/image73.jpeg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22.xml"/><Relationship Id="rId1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9.xml"/><Relationship Id="rId4" Type="http://schemas.openxmlformats.org/officeDocument/2006/relationships/image" Target="../media/image80.jpeg"/><Relationship Id="rId3" Type="http://schemas.openxmlformats.org/officeDocument/2006/relationships/image" Target="../media/image79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4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61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Relationship Id="rId3" Type="http://schemas.openxmlformats.org/officeDocument/2006/relationships/tags" Target="../tags/tag60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5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6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87.png"/><Relationship Id="rId6" Type="http://schemas.openxmlformats.org/officeDocument/2006/relationships/tags" Target="../tags/tag65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Relationship Id="rId3" Type="http://schemas.openxmlformats.org/officeDocument/2006/relationships/tags" Target="../tags/tag64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.xml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7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90.jpeg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3.jpeg"/><Relationship Id="rId8" Type="http://schemas.openxmlformats.org/officeDocument/2006/relationships/tags" Target="../tags/tag71.xml"/><Relationship Id="rId7" Type="http://schemas.openxmlformats.org/officeDocument/2006/relationships/image" Target="../media/image92.jpeg"/><Relationship Id="rId6" Type="http://schemas.openxmlformats.org/officeDocument/2006/relationships/tags" Target="../tags/tag70.xml"/><Relationship Id="rId5" Type="http://schemas.openxmlformats.org/officeDocument/2006/relationships/image" Target="../media/image91.jpeg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image" Target="../media/image10.png"/><Relationship Id="rId12" Type="http://schemas.openxmlformats.org/officeDocument/2006/relationships/notesSlide" Target="../notesSlides/notesSlide28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94.jpeg"/><Relationship Id="rId1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7.png"/><Relationship Id="rId8" Type="http://schemas.openxmlformats.org/officeDocument/2006/relationships/tags" Target="../tags/tag75.xml"/><Relationship Id="rId7" Type="http://schemas.openxmlformats.org/officeDocument/2006/relationships/image" Target="../media/image96.png"/><Relationship Id="rId6" Type="http://schemas.openxmlformats.org/officeDocument/2006/relationships/tags" Target="../tags/tag74.xml"/><Relationship Id="rId5" Type="http://schemas.openxmlformats.org/officeDocument/2006/relationships/image" Target="../media/image95.png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image" Target="../media/image10.png"/><Relationship Id="rId11" Type="http://schemas.openxmlformats.org/officeDocument/2006/relationships/notesSlide" Target="../notesSlides/notesSlide29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0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Relationship Id="rId3" Type="http://schemas.openxmlformats.org/officeDocument/2006/relationships/tags" Target="../tags/tag76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image" Target="../media/image100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image" Target="../media/image15.jpeg"/><Relationship Id="rId7" Type="http://schemas.openxmlformats.org/officeDocument/2006/relationships/tags" Target="../tags/tag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4.png"/><Relationship Id="rId3" Type="http://schemas.openxmlformats.org/officeDocument/2006/relationships/tags" Target="../tags/tag11.xml"/><Relationship Id="rId2" Type="http://schemas.openxmlformats.org/officeDocument/2006/relationships/image" Target="../media/image13.png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18.png"/><Relationship Id="rId12" Type="http://schemas.openxmlformats.org/officeDocument/2006/relationships/tags" Target="../tags/tag14.xml"/><Relationship Id="rId11" Type="http://schemas.openxmlformats.org/officeDocument/2006/relationships/image" Target="../media/image17.jpeg"/><Relationship Id="rId10" Type="http://schemas.openxmlformats.org/officeDocument/2006/relationships/image" Target="../media/image16.jpeg"/><Relationship Id="rId1" Type="http://schemas.openxmlformats.org/officeDocument/2006/relationships/tags" Target="../tags/tag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3" Type="http://schemas.openxmlformats.org/officeDocument/2006/relationships/tags" Target="../tags/tag21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jpeg"/><Relationship Id="rId8" Type="http://schemas.openxmlformats.org/officeDocument/2006/relationships/tags" Target="../tags/tag25.xml"/><Relationship Id="rId7" Type="http://schemas.openxmlformats.org/officeDocument/2006/relationships/image" Target="../media/image28.jpeg"/><Relationship Id="rId6" Type="http://schemas.openxmlformats.org/officeDocument/2006/relationships/tags" Target="../tags/tag24.xml"/><Relationship Id="rId5" Type="http://schemas.openxmlformats.org/officeDocument/2006/relationships/image" Target="../media/image27.jpeg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image" Target="../media/image10.png"/><Relationship Id="rId14" Type="http://schemas.openxmlformats.org/officeDocument/2006/relationships/notesSlide" Target="../notesSlides/notesSlide7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27.xml"/><Relationship Id="rId11" Type="http://schemas.openxmlformats.org/officeDocument/2006/relationships/image" Target="../media/image30.jpeg"/><Relationship Id="rId10" Type="http://schemas.openxmlformats.org/officeDocument/2006/relationships/tags" Target="../tags/tag26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上医自愈绘图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635"/>
            <a:ext cx="12192000" cy="6889115"/>
          </a:xfrm>
          <a:prstGeom prst="rect">
            <a:avLst/>
          </a:prstGeom>
        </p:spPr>
      </p:pic>
      <p:sp>
        <p:nvSpPr>
          <p:cNvPr id="2049" name="标题 3073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746760" y="1901190"/>
            <a:ext cx="10682605" cy="147002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 anchorCtr="0">
            <a:noAutofit/>
          </a:bodyPr>
          <a:p>
            <a:pPr defTabSz="914400">
              <a:buClrTx/>
              <a:buSzTx/>
              <a:buFontTx/>
              <a:buNone/>
            </a:pPr>
            <a:r>
              <a:rPr lang="zh-CN" altLang="zh-CN" sz="7200" b="1" kern="1200" baseline="0">
                <a:solidFill>
                  <a:srgbClr val="438F43"/>
                </a:solidFill>
                <a:latin typeface="宋体" pitchFamily="2" charset="-122"/>
                <a:ea typeface="宋体" pitchFamily="2" charset="-122"/>
                <a:cs typeface="+mj-cs"/>
              </a:rPr>
              <a:t>仁帝山国家雨林康养</a:t>
            </a:r>
            <a:r>
              <a:rPr lang="zh-CN" altLang="zh-CN" sz="7200" b="1" kern="1200" baseline="0">
                <a:solidFill>
                  <a:srgbClr val="438F43"/>
                </a:solidFill>
                <a:latin typeface="宋体" pitchFamily="2" charset="-122"/>
                <a:ea typeface="宋体" pitchFamily="2" charset="-122"/>
                <a:cs typeface="+mj-cs"/>
              </a:rPr>
              <a:t>基地</a:t>
            </a:r>
            <a:endParaRPr lang="zh-CN" altLang="zh-CN" sz="7200" b="1" kern="1200" baseline="0">
              <a:solidFill>
                <a:srgbClr val="438F43"/>
              </a:solidFill>
              <a:latin typeface="宋体" pitchFamily="2" charset="-122"/>
              <a:ea typeface="宋体" pitchFamily="2" charset="-122"/>
              <a:cs typeface="+mj-cs"/>
            </a:endParaRPr>
          </a:p>
        </p:txBody>
      </p:sp>
      <p:pic>
        <p:nvPicPr>
          <p:cNvPr id="2051" name="图片 1" descr="PNG格式导出图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1558290" y="40640"/>
            <a:ext cx="1708150" cy="1349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最新标志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45" y="214630"/>
            <a:ext cx="1328420" cy="9505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/>
          <a:stretch>
            <a:fillRect/>
          </a:stretch>
        </p:blipFill>
        <p:spPr>
          <a:xfrm>
            <a:off x="9004935" y="-17780"/>
            <a:ext cx="3187065" cy="1905000"/>
          </a:xfrm>
          <a:prstGeom prst="rect">
            <a:avLst/>
          </a:prstGeom>
        </p:spPr>
      </p:pic>
      <p:sp>
        <p:nvSpPr>
          <p:cNvPr id="5" name="标题 3073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754380" y="3203575"/>
            <a:ext cx="10682605" cy="14700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buClrTx/>
              <a:buSzTx/>
              <a:buFontTx/>
              <a:buNone/>
            </a:pPr>
            <a:r>
              <a:rPr lang="zh-CN" altLang="zh-CN" sz="7200" b="1" kern="1200" baseline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宋体" pitchFamily="2" charset="-122"/>
                <a:ea typeface="宋体" pitchFamily="2" charset="-122"/>
                <a:cs typeface="+mj-cs"/>
              </a:rPr>
              <a:t>（图册）</a:t>
            </a:r>
            <a:endParaRPr lang="zh-CN" altLang="zh-CN" sz="7200" b="1" kern="1200" baseline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宋体" pitchFamily="2" charset="-122"/>
              <a:ea typeface="宋体" pitchFamily="2" charset="-122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81305" y="1319530"/>
            <a:ext cx="6285230" cy="911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雁客餐厅可容纳150人</a:t>
            </a:r>
            <a:endParaRPr lang="zh-CN"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8" name="图片 7" descr="IMG_0037-HD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9090" y="2211070"/>
            <a:ext cx="5575935" cy="3717925"/>
          </a:xfrm>
          <a:prstGeom prst="rect">
            <a:avLst/>
          </a:prstGeom>
        </p:spPr>
      </p:pic>
      <p:pic>
        <p:nvPicPr>
          <p:cNvPr id="10" name="图片 9" descr="IMG_0031-HD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81395" y="2209800"/>
            <a:ext cx="5578475" cy="37191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81305" y="1319530"/>
            <a:ext cx="6285230" cy="911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会员餐厅可容纳150人</a:t>
            </a:r>
            <a:endParaRPr lang="zh-CN"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2" name="图片 1" descr="6673b0efb8df4059960e4fccd55b4fe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05" y="2334895"/>
            <a:ext cx="5852160" cy="3678555"/>
          </a:xfrm>
          <a:prstGeom prst="rect">
            <a:avLst/>
          </a:prstGeom>
        </p:spPr>
      </p:pic>
      <p:pic>
        <p:nvPicPr>
          <p:cNvPr id="3" name="图片 2" descr="IMG_0047-HD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8895" y="2335530"/>
            <a:ext cx="5518150" cy="36779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39725" y="1373505"/>
            <a:ext cx="7250430" cy="911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空中观景餐厅可容纳30人</a:t>
            </a:r>
            <a:endParaRPr lang="zh-CN"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8" name="图片 7" descr="IMG_20211231_082701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170" y="2284095"/>
            <a:ext cx="5739765" cy="3231515"/>
          </a:xfrm>
          <a:prstGeom prst="rect">
            <a:avLst/>
          </a:prstGeom>
        </p:spPr>
      </p:pic>
      <p:pic>
        <p:nvPicPr>
          <p:cNvPr id="9" name="图片 8" descr="IMG_20211231_083254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720" y="2284095"/>
            <a:ext cx="5681980" cy="3197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56845" y="907415"/>
            <a:ext cx="5569585" cy="1067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三、展厅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IMG_0162-Pan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030" y="1864360"/>
            <a:ext cx="10699115" cy="48806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674745" y="1017270"/>
            <a:ext cx="8328660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室外展厅</a:t>
            </a:r>
            <a:r>
              <a:rPr sz="4800">
                <a:latin typeface="宋体" pitchFamily="2" charset="-122"/>
                <a:ea typeface="宋体" pitchFamily="2" charset="-122"/>
                <a:sym typeface="+mn-ea"/>
              </a:rPr>
              <a:t>1330</a:t>
            </a:r>
            <a:r>
              <a:rPr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平米（中心广场）</a:t>
            </a:r>
            <a:endParaRPr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pic>
        <p:nvPicPr>
          <p:cNvPr id="3" name="图片 2" descr="IMG_0170-HD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2333625"/>
            <a:ext cx="5726430" cy="3817620"/>
          </a:xfrm>
          <a:prstGeom prst="rect">
            <a:avLst/>
          </a:prstGeom>
        </p:spPr>
      </p:pic>
      <p:pic>
        <p:nvPicPr>
          <p:cNvPr id="4" name="图片 3" descr="IMG_01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930" y="2333625"/>
            <a:ext cx="5727065" cy="381825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279400" y="1350645"/>
            <a:ext cx="8328660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室内展厅</a:t>
            </a:r>
            <a:r>
              <a:rPr sz="4800">
                <a:latin typeface="宋体" pitchFamily="2" charset="-122"/>
                <a:ea typeface="宋体" pitchFamily="2" charset="-122"/>
                <a:sym typeface="+mn-ea"/>
              </a:rPr>
              <a:t>2688</a:t>
            </a:r>
            <a:r>
              <a:rPr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平米（运动中心）</a:t>
            </a:r>
            <a:endParaRPr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79400" y="1076960"/>
            <a:ext cx="11224260" cy="1067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四、</a:t>
            </a:r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呼吸康复中心</a:t>
            </a:r>
            <a:endParaRPr lang="zh-CN" altLang="en-US" sz="4000" b="1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4" name="图片 3" descr="11350ccf7d9c3c3c6ff40097f1324b6"/>
          <p:cNvPicPr>
            <a:picLocks noChangeAspect="1"/>
          </p:cNvPicPr>
          <p:nvPr/>
        </p:nvPicPr>
        <p:blipFill>
          <a:blip r:embed="rId4">
            <a:lum contrast="36000"/>
          </a:blip>
          <a:srcRect l="2472"/>
          <a:stretch>
            <a:fillRect/>
          </a:stretch>
        </p:blipFill>
        <p:spPr>
          <a:xfrm>
            <a:off x="375920" y="2334260"/>
            <a:ext cx="3808095" cy="2927350"/>
          </a:xfrm>
          <a:prstGeom prst="rect">
            <a:avLst/>
          </a:prstGeom>
        </p:spPr>
      </p:pic>
      <p:pic>
        <p:nvPicPr>
          <p:cNvPr id="9" name="图片 8" descr="4b44dfa68ec6953958c158d9179af27"/>
          <p:cNvPicPr>
            <a:picLocks noChangeAspect="1"/>
          </p:cNvPicPr>
          <p:nvPr/>
        </p:nvPicPr>
        <p:blipFill>
          <a:blip r:embed="rId5">
            <a:lum contrast="24000"/>
          </a:blip>
          <a:stretch>
            <a:fillRect/>
          </a:stretch>
        </p:blipFill>
        <p:spPr>
          <a:xfrm>
            <a:off x="7864475" y="2338705"/>
            <a:ext cx="3898900" cy="2922905"/>
          </a:xfrm>
          <a:prstGeom prst="rect">
            <a:avLst/>
          </a:prstGeom>
        </p:spPr>
      </p:pic>
      <p:pic>
        <p:nvPicPr>
          <p:cNvPr id="10" name="图片 9" descr="fcc7918c8bb511464d4efde46ab883c"/>
          <p:cNvPicPr>
            <a:picLocks noChangeAspect="1"/>
          </p:cNvPicPr>
          <p:nvPr/>
        </p:nvPicPr>
        <p:blipFill>
          <a:blip r:embed="rId6"/>
          <a:srcRect l="3123" r="4823"/>
          <a:stretch>
            <a:fillRect/>
          </a:stretch>
        </p:blipFill>
        <p:spPr>
          <a:xfrm>
            <a:off x="4231005" y="2350770"/>
            <a:ext cx="3575050" cy="2911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7a900fed440bd586fa859b2b3659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145" y="1037590"/>
            <a:ext cx="4146550" cy="2743835"/>
          </a:xfrm>
          <a:prstGeom prst="rect">
            <a:avLst/>
          </a:prstGeom>
        </p:spPr>
      </p:pic>
      <p:pic>
        <p:nvPicPr>
          <p:cNvPr id="10" name="image9.jpe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4881245" y="1037590"/>
            <a:ext cx="4951095" cy="2744470"/>
          </a:xfrm>
          <a:prstGeom prst="rect">
            <a:avLst/>
          </a:prstGeom>
        </p:spPr>
      </p:pic>
      <p:pic>
        <p:nvPicPr>
          <p:cNvPr id="51" name="image29.jpe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/>
          <a:srcRect t="23152"/>
          <a:stretch>
            <a:fillRect/>
          </a:stretch>
        </p:blipFill>
        <p:spPr>
          <a:xfrm>
            <a:off x="1776095" y="3850005"/>
            <a:ext cx="5765800" cy="2950845"/>
          </a:xfrm>
          <a:prstGeom prst="rect">
            <a:avLst/>
          </a:prstGeom>
        </p:spPr>
      </p:pic>
      <p:pic>
        <p:nvPicPr>
          <p:cNvPr id="53" name="image30.jpe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7605395" y="3850005"/>
            <a:ext cx="4349115" cy="2950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79400" y="1076960"/>
            <a:ext cx="11224260" cy="1067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五、康养</a:t>
            </a:r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康复展品</a:t>
            </a:r>
            <a:r>
              <a:rPr lang="zh-CN" altLang="en-US" sz="4000" b="1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（</a:t>
            </a:r>
            <a:r>
              <a:rPr lang="en-US" altLang="zh-CN" sz="4000" b="1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30</a:t>
            </a:r>
            <a:r>
              <a:rPr lang="zh-CN" altLang="en-US" sz="4000" b="1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余台件）</a:t>
            </a:r>
            <a:endParaRPr lang="zh-CN" altLang="en-US" sz="4000" b="1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14" name="图片 13" descr="DSC0088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454025" y="2331720"/>
            <a:ext cx="5292725" cy="3297555"/>
          </a:xfrm>
          <a:prstGeom prst="rect">
            <a:avLst/>
          </a:prstGeom>
        </p:spPr>
      </p:pic>
      <p:pic>
        <p:nvPicPr>
          <p:cNvPr id="18" name="图片 17" descr="IMG_135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20105" y="2331720"/>
            <a:ext cx="5408930" cy="3298190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1240790" y="5778500"/>
            <a:ext cx="346011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上医自愈叠场仪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7006590" y="5778500"/>
            <a:ext cx="346011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上医气场叠愈舱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pic>
        <p:nvPicPr>
          <p:cNvPr id="10" name="图片 9" descr="F:\旧电脑打包\上医时光器械\3461e6b6-ca4f-473b-b5c6-e1d8e007db84.jpg3461e6b6-ca4f-473b-b5c6-e1d8e007db8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55280" y="1375410"/>
            <a:ext cx="3545840" cy="2287270"/>
          </a:xfrm>
          <a:prstGeom prst="rect">
            <a:avLst/>
          </a:prstGeom>
        </p:spPr>
      </p:pic>
      <p:pic>
        <p:nvPicPr>
          <p:cNvPr id="12" name="图片 11" descr="F:\旧电脑打包\上医时光器械\9cb45812-97e9-49d4-9287-3b9f2146bfcf.jpg9cb45812-97e9-49d4-9287-3b9f2146bfc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79718" y="1374775"/>
            <a:ext cx="3401060" cy="2267585"/>
          </a:xfrm>
          <a:prstGeom prst="rect">
            <a:avLst/>
          </a:prstGeom>
        </p:spPr>
      </p:pic>
      <p:pic>
        <p:nvPicPr>
          <p:cNvPr id="13" name="图片 12" descr="C:\Users\Administrator\Desktop\上医设备\IMG_1202.jpgIMG_120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111308" y="1375093"/>
            <a:ext cx="3414395" cy="2276475"/>
          </a:xfrm>
          <a:prstGeom prst="rect">
            <a:avLst/>
          </a:prstGeom>
        </p:spPr>
      </p:pic>
      <p:pic>
        <p:nvPicPr>
          <p:cNvPr id="14" name="图片 13" descr="C:\Users\Administrator\Desktop\上医设备\DSC00933.jpgDSC0093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4111625" y="3786505"/>
            <a:ext cx="3413760" cy="2411095"/>
          </a:xfrm>
          <a:prstGeom prst="rect">
            <a:avLst/>
          </a:prstGeom>
        </p:spPr>
      </p:pic>
      <p:pic>
        <p:nvPicPr>
          <p:cNvPr id="16" name="图片 15" descr="DSC04738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955280" y="3786505"/>
            <a:ext cx="3545205" cy="2411095"/>
          </a:xfrm>
          <a:prstGeom prst="rect">
            <a:avLst/>
          </a:prstGeom>
        </p:spPr>
      </p:pic>
      <p:pic>
        <p:nvPicPr>
          <p:cNvPr id="17" name="图片 16" descr="DSC0077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400" y="3786505"/>
            <a:ext cx="3405505" cy="24110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69545" y="953135"/>
            <a:ext cx="4799330" cy="695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六、客房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330700" y="1126490"/>
            <a:ext cx="7068820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雨林养生客房300间，共600张床位</a:t>
            </a:r>
            <a:endParaRPr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2" name="图片 1" descr="IMG_9948-HD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545" y="1924685"/>
            <a:ext cx="3701415" cy="2341245"/>
          </a:xfrm>
          <a:prstGeom prst="rect">
            <a:avLst/>
          </a:prstGeom>
        </p:spPr>
      </p:pic>
      <p:pic>
        <p:nvPicPr>
          <p:cNvPr id="4" name="图片 3" descr="IMG_9533-HDR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9235" y="1925320"/>
            <a:ext cx="3691255" cy="2340610"/>
          </a:xfrm>
          <a:prstGeom prst="rect">
            <a:avLst/>
          </a:prstGeom>
        </p:spPr>
      </p:pic>
      <p:pic>
        <p:nvPicPr>
          <p:cNvPr id="9" name="图片 8" descr="F:\旧电脑打包\仁帝山图片\仁帝山图片\客房\套房\IMG_9529-HDR.jpgIMG_9529-HDR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7899400" y="1924685"/>
            <a:ext cx="4058920" cy="2341245"/>
          </a:xfrm>
          <a:prstGeom prst="rect">
            <a:avLst/>
          </a:prstGeom>
        </p:spPr>
      </p:pic>
      <p:pic>
        <p:nvPicPr>
          <p:cNvPr id="12" name="图片 11" descr="IMG_9942-HDR-编辑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545" y="4415790"/>
            <a:ext cx="3701415" cy="2334895"/>
          </a:xfrm>
          <a:prstGeom prst="rect">
            <a:avLst/>
          </a:prstGeom>
        </p:spPr>
      </p:pic>
      <p:pic>
        <p:nvPicPr>
          <p:cNvPr id="13" name="图片 12" descr="IMG_9592-HDR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39235" y="4416425"/>
            <a:ext cx="3691890" cy="2350770"/>
          </a:xfrm>
          <a:prstGeom prst="rect">
            <a:avLst/>
          </a:prstGeom>
        </p:spPr>
      </p:pic>
      <p:pic>
        <p:nvPicPr>
          <p:cNvPr id="14" name="图片 13" descr="IMG_9586-HDR-编辑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9400" y="4415790"/>
            <a:ext cx="4058920" cy="2352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07695" y="4103370"/>
            <a:ext cx="10977245" cy="24231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宋体" pitchFamily="2" charset="-122"/>
                <a:ea typeface="宋体" pitchFamily="2" charset="-122"/>
                <a:cs typeface="宋体" pitchFamily="2" charset="-122"/>
              </a:rPr>
              <a:t>仁帝山·上医时光肿瘤康复基地由仁商基业投资50亿建设的一站式康养服务机构，成立于2017年。总规划占地面积18000亩，其中建设用地200亩，建筑面积25万平米，规划建设3000余套公寓，可服务10000个会员家庭。基地为会员提供“癌症康复、慢病疗愈、旅居度假、会议餐饮、 培训教学”等多种日常生活康养服务。基地以“让热爱生命的人尽享天年”为目标，通过“气候康养、雨林康养、上医</a:t>
            </a:r>
            <a:r>
              <a:rPr lang="zh-CN" altLang="en-US" sz="2000">
                <a:latin typeface="宋体" pitchFamily="2" charset="-122"/>
                <a:ea typeface="宋体" pitchFamily="2" charset="-122"/>
                <a:cs typeface="宋体" pitchFamily="2" charset="-122"/>
              </a:rPr>
              <a:t>康复”重启生命自愈系统，达到自修自愈自健康的目的。</a:t>
            </a:r>
            <a:endParaRPr lang="zh-CN" altLang="en-US" sz="2000"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3" name="图片 2" descr="新鸟瞰图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" y="233045"/>
            <a:ext cx="5741035" cy="3777615"/>
          </a:xfrm>
          <a:prstGeom prst="rect">
            <a:avLst/>
          </a:prstGeom>
        </p:spPr>
      </p:pic>
      <p:pic>
        <p:nvPicPr>
          <p:cNvPr id="5" name="图片 4" descr="DJI_0567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345" y="580390"/>
            <a:ext cx="4953000" cy="3462020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27000"/>
          </a:effectLst>
        </p:spPr>
      </p:pic>
      <p:pic>
        <p:nvPicPr>
          <p:cNvPr id="6" name="图片 4" descr="微信图片_2020082809545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 rot="660000">
            <a:off x="9330055" y="-6985"/>
            <a:ext cx="2837180" cy="20148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69545" y="953135"/>
            <a:ext cx="4799330" cy="695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七、农场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雨林农场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85" y="2356485"/>
            <a:ext cx="4067175" cy="3148965"/>
          </a:xfrm>
          <a:prstGeom prst="rect">
            <a:avLst/>
          </a:prstGeom>
        </p:spPr>
      </p:pic>
      <p:pic>
        <p:nvPicPr>
          <p:cNvPr id="10" name="图片 9" descr="DSC012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4345" y="2333625"/>
            <a:ext cx="4044950" cy="3171190"/>
          </a:xfrm>
          <a:prstGeom prst="rect">
            <a:avLst/>
          </a:prstGeom>
        </p:spPr>
      </p:pic>
      <p:pic>
        <p:nvPicPr>
          <p:cNvPr id="11" name="图片 10" descr="IMG_03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9630" y="2333625"/>
            <a:ext cx="3587115" cy="317055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556000" y="1339850"/>
            <a:ext cx="4433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自建绿色生态食材供应链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69545" y="953135"/>
            <a:ext cx="4799330" cy="695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八、车队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IMG_20180413_144925_1(1)"/>
          <p:cNvPicPr>
            <a:picLocks noChangeAspect="1"/>
          </p:cNvPicPr>
          <p:nvPr/>
        </p:nvPicPr>
        <p:blipFill>
          <a:blip r:embed="rId4"/>
          <a:srcRect r="3669"/>
          <a:stretch>
            <a:fillRect/>
          </a:stretch>
        </p:blipFill>
        <p:spPr>
          <a:xfrm>
            <a:off x="628650" y="2771140"/>
            <a:ext cx="4967605" cy="290131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267970" y="1979930"/>
            <a:ext cx="58737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2400" b="0">
                <a:latin typeface="Calibri" panose="020F0502020204030204" charset="0"/>
                <a:ea typeface="宋体" pitchFamily="2" charset="-122"/>
              </a:rPr>
              <a:t>44</a:t>
            </a:r>
            <a:r>
              <a:rPr lang="zh-CN" sz="2400" b="0">
                <a:latin typeface="Calibri" panose="020F0502020204030204" charset="0"/>
                <a:ea typeface="宋体" pitchFamily="2" charset="-122"/>
              </a:rPr>
              <a:t>座大巴车、</a:t>
            </a:r>
            <a:r>
              <a:rPr lang="en-US" sz="2400" b="0">
                <a:latin typeface="Calibri" panose="020F0502020204030204" charset="0"/>
                <a:ea typeface="宋体" pitchFamily="2" charset="-122"/>
              </a:rPr>
              <a:t>2</a:t>
            </a:r>
            <a:r>
              <a:rPr lang="zh-CN" sz="2400" b="0">
                <a:latin typeface="Calibri" panose="020F0502020204030204" charset="0"/>
                <a:ea typeface="宋体" pitchFamily="2" charset="-122"/>
              </a:rPr>
              <a:t>部中巴车</a:t>
            </a:r>
            <a:r>
              <a:rPr lang="en-US" sz="2400" b="0">
                <a:latin typeface="Calibri" panose="020F0502020204030204" charset="0"/>
                <a:ea typeface="宋体" pitchFamily="2" charset="-122"/>
              </a:rPr>
              <a:t>18</a:t>
            </a:r>
            <a:r>
              <a:rPr lang="zh-CN" sz="2400" b="0">
                <a:latin typeface="Calibri" panose="020F0502020204030204" charset="0"/>
                <a:ea typeface="宋体" pitchFamily="2" charset="-122"/>
              </a:rPr>
              <a:t>座、海鲜车</a:t>
            </a:r>
            <a:endParaRPr lang="zh-CN" altLang="en-US" sz="2400" b="0">
              <a:latin typeface="Calibri" panose="020F0502020204030204" charset="0"/>
              <a:ea typeface="宋体" pitchFamily="2" charset="-122"/>
            </a:endParaRPr>
          </a:p>
        </p:txBody>
      </p:sp>
      <p:pic>
        <p:nvPicPr>
          <p:cNvPr id="7" name="图片 6" descr="2_副本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5681345" y="3726180"/>
            <a:ext cx="4143375" cy="2995295"/>
          </a:xfrm>
          <a:prstGeom prst="rect">
            <a:avLst/>
          </a:prstGeom>
        </p:spPr>
      </p:pic>
      <p:pic>
        <p:nvPicPr>
          <p:cNvPr id="3" name="图片 2" descr="中巴车01(1)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1345" y="1026160"/>
            <a:ext cx="4144010" cy="2556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39395" y="1032510"/>
            <a:ext cx="4799330" cy="695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九、康养配套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9" name="image40.jpe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39395" y="2203450"/>
            <a:ext cx="5868670" cy="3909060"/>
          </a:xfrm>
          <a:prstGeom prst="rect">
            <a:avLst/>
          </a:prstGeom>
        </p:spPr>
      </p:pic>
      <p:pic>
        <p:nvPicPr>
          <p:cNvPr id="73" name="image43.jpe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6170295" y="2203450"/>
            <a:ext cx="5869305" cy="3909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pic>
        <p:nvPicPr>
          <p:cNvPr id="2" name="图片 1" descr="IMG_00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65" y="1693545"/>
            <a:ext cx="5715635" cy="3587115"/>
          </a:xfrm>
          <a:prstGeom prst="rect">
            <a:avLst/>
          </a:prstGeom>
        </p:spPr>
      </p:pic>
      <p:pic>
        <p:nvPicPr>
          <p:cNvPr id="3" name="图片 2" descr="IMG_00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1730" y="1693545"/>
            <a:ext cx="5379085" cy="358711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954530" y="5436235"/>
            <a:ext cx="2099310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黎汤温泉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7621905" y="5436235"/>
            <a:ext cx="3171190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喜马拉雅盐疗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5203190" y="5516245"/>
            <a:ext cx="2099310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水疗项目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9" name="图片 8" descr="DSC006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30" y="1773555"/>
            <a:ext cx="5723255" cy="3410585"/>
          </a:xfrm>
          <a:prstGeom prst="rect">
            <a:avLst/>
          </a:prstGeom>
        </p:spPr>
      </p:pic>
      <p:pic>
        <p:nvPicPr>
          <p:cNvPr id="10" name="图片 9" descr="DSC007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8280" y="1773555"/>
            <a:ext cx="5130165" cy="34105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pic>
        <p:nvPicPr>
          <p:cNvPr id="9" name="图片 8" descr="49f90298-0937-4723-b54c-575dfb0823d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315" y="1466215"/>
            <a:ext cx="3595370" cy="2289810"/>
          </a:xfrm>
          <a:prstGeom prst="rect">
            <a:avLst/>
          </a:prstGeom>
        </p:spPr>
      </p:pic>
      <p:pic>
        <p:nvPicPr>
          <p:cNvPr id="11" name="图片 10" descr="5a509c25-c5f2-496c-b50d-e4e60c703c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10" y="1466215"/>
            <a:ext cx="3546475" cy="2310765"/>
          </a:xfrm>
          <a:prstGeom prst="rect">
            <a:avLst/>
          </a:prstGeom>
        </p:spPr>
      </p:pic>
      <p:pic>
        <p:nvPicPr>
          <p:cNvPr id="12" name="图片 11" descr="DSC02598副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8950" y="3862705"/>
            <a:ext cx="3594735" cy="2370455"/>
          </a:xfrm>
          <a:prstGeom prst="rect">
            <a:avLst/>
          </a:prstGeom>
        </p:spPr>
      </p:pic>
      <p:pic>
        <p:nvPicPr>
          <p:cNvPr id="13" name="图片 12" descr="DSC0258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910" y="3862705"/>
            <a:ext cx="3546475" cy="2370455"/>
          </a:xfrm>
          <a:prstGeom prst="rect">
            <a:avLst/>
          </a:prstGeom>
        </p:spPr>
      </p:pic>
      <p:pic>
        <p:nvPicPr>
          <p:cNvPr id="14" name="图片 13" descr="DSC0259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2625" y="3862705"/>
            <a:ext cx="3442335" cy="2357755"/>
          </a:xfrm>
          <a:prstGeom prst="rect">
            <a:avLst/>
          </a:prstGeom>
        </p:spPr>
      </p:pic>
      <p:pic>
        <p:nvPicPr>
          <p:cNvPr id="15" name="图片 14" descr="IMG_08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2625" y="1466215"/>
            <a:ext cx="3434715" cy="22904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pic>
        <p:nvPicPr>
          <p:cNvPr id="2" name="图片 1" descr="IMG_94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925" y="1767205"/>
            <a:ext cx="5801995" cy="4033520"/>
          </a:xfrm>
          <a:prstGeom prst="rect">
            <a:avLst/>
          </a:prstGeom>
        </p:spPr>
      </p:pic>
      <p:pic>
        <p:nvPicPr>
          <p:cNvPr id="3" name="图片 2" descr="泳池夜景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95" y="1767840"/>
            <a:ext cx="5645785" cy="403288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387975" y="5982970"/>
            <a:ext cx="119951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泳池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919605" y="5488940"/>
            <a:ext cx="156781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禅修室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4" name="图片 3" descr="IMG_0024-HD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666240"/>
            <a:ext cx="5596890" cy="3640455"/>
          </a:xfrm>
          <a:prstGeom prst="rect">
            <a:avLst/>
          </a:prstGeom>
        </p:spPr>
      </p:pic>
      <p:pic>
        <p:nvPicPr>
          <p:cNvPr id="9" name="图片 8" descr="IMG_0025-HD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395" y="1666240"/>
            <a:ext cx="5459730" cy="364045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8460105" y="5488940"/>
            <a:ext cx="1610360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图书馆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2226945" y="5744845"/>
            <a:ext cx="156781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电影院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8460105" y="5744845"/>
            <a:ext cx="247840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童叟乐园</a:t>
            </a:r>
            <a:r>
              <a:rPr lang="en-US" alt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 </a:t>
            </a:r>
            <a:endParaRPr lang="en-US" alt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2" name="图片 1" descr="IMG_00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956435"/>
            <a:ext cx="5290185" cy="3527425"/>
          </a:xfrm>
          <a:prstGeom prst="rect">
            <a:avLst/>
          </a:prstGeom>
        </p:spPr>
      </p:pic>
      <p:pic>
        <p:nvPicPr>
          <p:cNvPr id="3" name="图片 2" descr="IMG_0013-HDR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1105" y="1956435"/>
            <a:ext cx="5310505" cy="3540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39395" y="1032510"/>
            <a:ext cx="4799330" cy="695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十、特色茶饮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4"/>
          <a:stretch>
            <a:fillRect/>
          </a:stretch>
        </p:blipFill>
        <p:spPr>
          <a:xfrm>
            <a:off x="5403215" y="1032510"/>
            <a:ext cx="3197225" cy="21863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IMG_2292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3215" y="3284855"/>
            <a:ext cx="5200650" cy="34671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435" y="2526030"/>
            <a:ext cx="4980940" cy="39109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9395" y="203708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1">
                <a:latin typeface="Calibri" panose="020F0502020204030204" charset="0"/>
                <a:ea typeface="宋体" pitchFamily="2" charset="-122"/>
              </a:rPr>
              <a:t>现榨生机饮，功能酵素，优遁草茶，灵芝茶</a:t>
            </a:r>
            <a:endParaRPr lang="zh-CN" altLang="en-US" b="1">
              <a:latin typeface="Calibri" panose="020F0502020204030204" charset="0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pic>
        <p:nvPicPr>
          <p:cNvPr id="4" name="图片 3" descr="大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2760345"/>
            <a:ext cx="6762750" cy="3869055"/>
          </a:xfrm>
          <a:prstGeom prst="rect">
            <a:avLst/>
          </a:prstGeom>
        </p:spPr>
      </p:pic>
      <p:pic>
        <p:nvPicPr>
          <p:cNvPr id="7" name="图片 6" descr="酒店大门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700" y="2760980"/>
            <a:ext cx="5321300" cy="386842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38430" y="1242060"/>
            <a:ext cx="5569585" cy="1067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一、酒店大堂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39395" y="1032510"/>
            <a:ext cx="7522845" cy="695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十一、基础配套设施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7576820" y="1106805"/>
            <a:ext cx="3587750" cy="1193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功能食品加工厂</a:t>
            </a:r>
            <a:endParaRPr 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  <a:p>
            <a:pPr algn="just"/>
            <a:r>
              <a:rPr 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康复器具加工</a:t>
            </a:r>
            <a:r>
              <a:rPr lang="zh-CN" sz="36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厂</a:t>
            </a:r>
            <a:endParaRPr lang="zh-CN" sz="36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3" name="图片 2" descr="DSC048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6510" y="2454275"/>
            <a:ext cx="2609215" cy="3727450"/>
          </a:xfrm>
          <a:prstGeom prst="rect">
            <a:avLst/>
          </a:prstGeom>
        </p:spPr>
      </p:pic>
      <p:pic>
        <p:nvPicPr>
          <p:cNvPr id="4" name="图片 3" descr="DSC048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795" y="2454275"/>
            <a:ext cx="5963920" cy="3728085"/>
          </a:xfrm>
          <a:prstGeom prst="rect">
            <a:avLst/>
          </a:prstGeom>
        </p:spPr>
      </p:pic>
      <p:pic>
        <p:nvPicPr>
          <p:cNvPr id="11" name="图片 10" descr="DSC048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3520" y="2454275"/>
            <a:ext cx="2845435" cy="3727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06375" y="941705"/>
            <a:ext cx="6986270" cy="695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十</a:t>
            </a:r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二、基地荣誉</a:t>
            </a:r>
            <a:endParaRPr lang="zh-CN" altLang="en-US" sz="6000" b="1">
              <a:solidFill>
                <a:srgbClr val="028458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7" name="图片 6" descr="全国康养旅居基地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564380" y="1884680"/>
            <a:ext cx="3505200" cy="2229485"/>
          </a:xfrm>
          <a:prstGeom prst="rect">
            <a:avLst/>
          </a:prstGeom>
        </p:spPr>
      </p:pic>
      <p:pic>
        <p:nvPicPr>
          <p:cNvPr id="9" name="图片 8" descr="88085001-5938-4e73-b272-da39d711fa7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149590" y="1884045"/>
            <a:ext cx="3163570" cy="4813300"/>
          </a:xfrm>
          <a:prstGeom prst="rect">
            <a:avLst/>
          </a:prstGeom>
        </p:spPr>
      </p:pic>
      <p:pic>
        <p:nvPicPr>
          <p:cNvPr id="10" name="图片 9" descr="IMG_15410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49020" y="1884045"/>
            <a:ext cx="3435350" cy="2229485"/>
          </a:xfrm>
          <a:prstGeom prst="rect">
            <a:avLst/>
          </a:prstGeom>
        </p:spPr>
      </p:pic>
      <p:pic>
        <p:nvPicPr>
          <p:cNvPr id="12" name="图片 11" descr="0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9020" y="4189095"/>
            <a:ext cx="7020560" cy="2508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577850" y="1019175"/>
            <a:ext cx="4069080" cy="1193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3600" b="1">
                <a:latin typeface="宋体" pitchFamily="2" charset="-122"/>
                <a:ea typeface="宋体" pitchFamily="2" charset="-122"/>
                <a:sym typeface="+mn-ea"/>
              </a:rPr>
              <a:t>气候康养标准指定</a:t>
            </a:r>
            <a:endParaRPr lang="zh-CN" sz="3600" b="1">
              <a:latin typeface="宋体" pitchFamily="2" charset="-122"/>
              <a:ea typeface="宋体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21335" y="1810385"/>
            <a:ext cx="705548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buNone/>
            </a:pPr>
            <a:r>
              <a:rPr lang="en-US" altLang="zh-CN" sz="2400" b="0">
                <a:latin typeface="Times New Roman" panose="02020503050405090304" charset="0"/>
                <a:ea typeface="宋体" pitchFamily="2" charset="-122"/>
              </a:rPr>
              <a:t>1.</a:t>
            </a:r>
            <a:r>
              <a:rPr lang="zh-CN" sz="2400" b="0">
                <a:latin typeface="Times New Roman" panose="02020503050405090304" charset="0"/>
                <a:ea typeface="宋体" pitchFamily="2" charset="-122"/>
              </a:rPr>
              <a:t>参与制定《五指山区气候康养地评价》团体标准</a:t>
            </a:r>
            <a:endParaRPr lang="zh-CN" sz="2400" b="0">
              <a:latin typeface="Times New Roman" panose="02020503050405090304" charset="0"/>
              <a:ea typeface="宋体" pitchFamily="2" charset="-122"/>
            </a:endParaRPr>
          </a:p>
          <a:p>
            <a:pPr indent="0">
              <a:buNone/>
            </a:pPr>
            <a:r>
              <a:rPr lang="en-US" altLang="zh-CN" sz="2400" b="0">
                <a:latin typeface="Times New Roman" panose="02020503050405090304" charset="0"/>
                <a:ea typeface="宋体" pitchFamily="2" charset="-122"/>
              </a:rPr>
              <a:t>2.</a:t>
            </a:r>
            <a:r>
              <a:rPr lang="zh-CN" sz="2400" b="0">
                <a:latin typeface="Times New Roman" panose="02020503050405090304" charset="0"/>
                <a:ea typeface="宋体" pitchFamily="2" charset="-122"/>
              </a:rPr>
              <a:t>参与制定《海南气候康养》团体标准</a:t>
            </a:r>
            <a:endParaRPr lang="zh-CN" sz="2400" b="0">
              <a:latin typeface="Times New Roman" panose="02020503050405090304" charset="0"/>
              <a:ea typeface="宋体" pitchFamily="2" charset="-122"/>
            </a:endParaRPr>
          </a:p>
          <a:p>
            <a:pPr indent="0">
              <a:buNone/>
            </a:pPr>
            <a:r>
              <a:rPr lang="en-US" altLang="zh-CN" sz="2400" b="0">
                <a:latin typeface="Times New Roman" panose="02020503050405090304" charset="0"/>
                <a:ea typeface="宋体" pitchFamily="2" charset="-122"/>
              </a:rPr>
              <a:t>3.</a:t>
            </a:r>
            <a:r>
              <a:rPr lang="zh-CN" sz="2400" b="0">
                <a:latin typeface="Times New Roman" panose="02020503050405090304" charset="0"/>
                <a:ea typeface="宋体" pitchFamily="2" charset="-122"/>
              </a:rPr>
              <a:t>参与编写《森林康养蓝皮书》</a:t>
            </a:r>
            <a:endParaRPr lang="zh-CN" sz="2400" b="0">
              <a:latin typeface="Times New Roman" panose="02020503050405090304" charset="0"/>
              <a:ea typeface="宋体" pitchFamily="2" charset="-122"/>
            </a:endParaRPr>
          </a:p>
          <a:p>
            <a:pPr indent="0">
              <a:buNone/>
            </a:pPr>
            <a:r>
              <a:rPr lang="en-US" altLang="zh-CN" sz="2400" b="0">
                <a:latin typeface="Times New Roman" panose="02020503050405090304" charset="0"/>
                <a:ea typeface="宋体" pitchFamily="2" charset="-122"/>
              </a:rPr>
              <a:t>4.</a:t>
            </a:r>
            <a:r>
              <a:rPr lang="zh-CN" sz="2400" b="0">
                <a:latin typeface="Times New Roman" panose="02020503050405090304" charset="0"/>
                <a:ea typeface="宋体" pitchFamily="2" charset="-122"/>
              </a:rPr>
              <a:t>入编王辰院士《海南省气候医学与康养发展规划》</a:t>
            </a:r>
            <a:endParaRPr lang="zh-CN" altLang="en-US" sz="2400" b="0">
              <a:latin typeface="Times New Roman" panose="02020503050405090304" charset="0"/>
              <a:ea typeface="宋体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493635" y="1018540"/>
            <a:ext cx="4601845" cy="57181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7850" y="3480435"/>
            <a:ext cx="2344420" cy="325691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986405" y="3484880"/>
            <a:ext cx="4457700" cy="32518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06375" y="941705"/>
            <a:ext cx="6986270" cy="695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十三、</a:t>
            </a:r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随手礼</a:t>
            </a:r>
            <a:endParaRPr lang="zh-CN" altLang="en-US" sz="6000" b="1">
              <a:solidFill>
                <a:srgbClr val="028458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2" name="图片 1" descr="a6e052c2e77241d730ffc1da4627f0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00" y="2056765"/>
            <a:ext cx="5470525" cy="4100830"/>
          </a:xfrm>
          <a:prstGeom prst="rect">
            <a:avLst/>
          </a:prstGeom>
        </p:spPr>
      </p:pic>
      <p:pic>
        <p:nvPicPr>
          <p:cNvPr id="4" name="图片 3" descr="5a9171f81c0da717f3358ede4f38e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782435" y="1370965"/>
            <a:ext cx="4106545" cy="5477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2051" name="图片 1" descr="PNG格式导出图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323" y="143510"/>
            <a:ext cx="1999615" cy="16040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298" name="矩形 26626"/>
          <p:cNvSpPr/>
          <p:nvPr/>
        </p:nvSpPr>
        <p:spPr>
          <a:xfrm>
            <a:off x="4170678" y="777875"/>
            <a:ext cx="3529013" cy="1247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fontAlgn="base"/>
            <a:r>
              <a:rPr lang="zh-CN" altLang="en-US" sz="3600" b="1" strike="noStrike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中宋" charset="-122"/>
                <a:ea typeface="华文中宋" charset="-122"/>
                <a:cs typeface="+mn-cs"/>
              </a:rPr>
              <a:t>谢谢</a:t>
            </a:r>
            <a:endParaRPr lang="zh-CN" altLang="en-US" sz="3600" b="1" strike="noStrike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华文中宋" charset="-122"/>
              <a:ea typeface="华文中宋" charset="-122"/>
              <a:cs typeface="+mn-cs"/>
            </a:endParaRPr>
          </a:p>
        </p:txBody>
      </p:sp>
      <p:sp>
        <p:nvSpPr>
          <p:cNvPr id="55299" name="矩形 26627"/>
          <p:cNvSpPr/>
          <p:nvPr/>
        </p:nvSpPr>
        <p:spPr>
          <a:xfrm>
            <a:off x="2454904" y="2545715"/>
            <a:ext cx="7064375" cy="77343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  <a:scene3d>
              <a:camera prst="orthographicFront"/>
              <a:lightRig rig="threePt" dir="t"/>
            </a:scene3d>
          </a:bodyPr>
          <a:p>
            <a:pPr algn="ctr" fontAlgn="base"/>
            <a:r>
              <a:rPr lang="zh-CN" altLang="en-US" sz="40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提升自愈力</a:t>
            </a:r>
            <a:r>
              <a:rPr lang="en-US" altLang="zh-CN" sz="40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altLang="en-US" sz="40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多活三十</a:t>
            </a:r>
            <a:r>
              <a:rPr lang="zh-CN" altLang="en-US" sz="40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年</a:t>
            </a:r>
            <a:endParaRPr lang="zh-CN" altLang="en-US" sz="4000" b="1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pic>
        <p:nvPicPr>
          <p:cNvPr id="1073743875" name="图片 1073743874" descr="IMG_2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335" y="3936683"/>
            <a:ext cx="4545330" cy="19284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29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4" descr="微信图片_2020082809545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40000"/>
          </a:blip>
          <a:srcRect/>
          <a:stretch>
            <a:fillRect/>
          </a:stretch>
        </p:blipFill>
        <p:spPr>
          <a:xfrm rot="10140000">
            <a:off x="-148590" y="4015740"/>
            <a:ext cx="2026920" cy="20218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图片 4" descr="微信图片_2020082809545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alphaModFix amt="40000"/>
          </a:blip>
          <a:srcRect/>
          <a:stretch>
            <a:fillRect/>
          </a:stretch>
        </p:blipFill>
        <p:spPr>
          <a:xfrm rot="11700000">
            <a:off x="680720" y="4063365"/>
            <a:ext cx="2026920" cy="23641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条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582930" y="1459865"/>
            <a:ext cx="6420485" cy="1552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雨林会议厅4个，</a:t>
            </a:r>
            <a:endParaRPr lang="zh-CN" altLang="en-US"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  <a:p>
            <a:pPr algn="just"/>
            <a:r>
              <a:rPr lang="en-US" altLang="zh-CN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L</a:t>
            </a:r>
            <a:r>
              <a:rPr lang="zh-CN" altLang="en-US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ED屏幕3块，投影1个</a:t>
            </a:r>
            <a:endParaRPr lang="zh-CN" altLang="en-US"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9" name="图片 8" descr="IMG_0213-HDR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9825" y="3646805"/>
            <a:ext cx="4431665" cy="2955290"/>
          </a:xfrm>
          <a:prstGeom prst="rect">
            <a:avLst/>
          </a:prstGeom>
        </p:spPr>
      </p:pic>
      <p:pic>
        <p:nvPicPr>
          <p:cNvPr id="10" name="图片 9" descr="IMG_0311-HDR-编辑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003415" y="3646805"/>
            <a:ext cx="4502150" cy="3002280"/>
          </a:xfrm>
          <a:prstGeom prst="rect">
            <a:avLst/>
          </a:prstGeom>
        </p:spPr>
      </p:pic>
      <p:pic>
        <p:nvPicPr>
          <p:cNvPr id="15" name="图片 14" descr="IMG_0198-HDR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03415" y="962660"/>
            <a:ext cx="4502150" cy="2556510"/>
          </a:xfrm>
          <a:prstGeom prst="rect">
            <a:avLst/>
          </a:prstGeom>
        </p:spPr>
      </p:pic>
      <p:pic>
        <p:nvPicPr>
          <p:cNvPr id="30" name="图片 4" descr="微信图片_2020082809545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 rot="11160000">
            <a:off x="122555" y="4756150"/>
            <a:ext cx="2160905" cy="2155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71170" y="1261745"/>
            <a:ext cx="10979785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1号会议室</a:t>
            </a:r>
            <a:r>
              <a:rPr lang="zh-CN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可</a:t>
            </a:r>
            <a:r>
              <a:rPr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容纳500人</a:t>
            </a:r>
            <a:endParaRPr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15" name="图片 14" descr="IMG_0198-HD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3065" y="2402840"/>
            <a:ext cx="5692775" cy="3796665"/>
          </a:xfrm>
          <a:prstGeom prst="rect">
            <a:avLst/>
          </a:prstGeom>
        </p:spPr>
      </p:pic>
      <p:pic>
        <p:nvPicPr>
          <p:cNvPr id="9" name="图片 8" descr="IMG_0189-HDR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0620" y="2402840"/>
            <a:ext cx="5693410" cy="3796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71170" y="1261745"/>
            <a:ext cx="10979785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2号会议室</a:t>
            </a:r>
            <a:endParaRPr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10" name="图片 9" descr="IMG_0311-HDR-编辑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1170" y="2473325"/>
            <a:ext cx="5423535" cy="3616325"/>
          </a:xfrm>
          <a:prstGeom prst="rect">
            <a:avLst/>
          </a:prstGeom>
        </p:spPr>
      </p:pic>
      <p:pic>
        <p:nvPicPr>
          <p:cNvPr id="2" name="图片 1" descr="IMG_0318-HDR-编辑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4265" y="2473325"/>
            <a:ext cx="5422265" cy="3614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71170" y="1261745"/>
            <a:ext cx="10979785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en-US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5</a:t>
            </a:r>
            <a:r>
              <a:rPr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号会议室</a:t>
            </a:r>
            <a:endParaRPr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9" name="图片 8" descr="IMG_0213-HD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3065" y="2473325"/>
            <a:ext cx="5514340" cy="3676650"/>
          </a:xfrm>
          <a:prstGeom prst="rect">
            <a:avLst/>
          </a:prstGeom>
        </p:spPr>
      </p:pic>
      <p:pic>
        <p:nvPicPr>
          <p:cNvPr id="3" name="图片 2" descr="IMG_0219-HDR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5055" y="2473325"/>
            <a:ext cx="5528945" cy="36855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71170" y="1261745"/>
            <a:ext cx="10979785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养生大讲堂</a:t>
            </a:r>
            <a:endParaRPr lang="zh-CN"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2" name="图片 1" descr="IMG_0040-HD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90" y="2326005"/>
            <a:ext cx="5329555" cy="3553460"/>
          </a:xfrm>
          <a:prstGeom prst="rect">
            <a:avLst/>
          </a:prstGeom>
        </p:spPr>
      </p:pic>
      <p:pic>
        <p:nvPicPr>
          <p:cNvPr id="7" name="图片 6" descr="IMG_0043-HD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6160" y="2326005"/>
            <a:ext cx="5330190" cy="3553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条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953135"/>
          </a:xfrm>
          <a:prstGeom prst="rect">
            <a:avLst/>
          </a:prstGeom>
        </p:spPr>
      </p:pic>
      <p:pic>
        <p:nvPicPr>
          <p:cNvPr id="5" name="图片 4" descr="上医时光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620" y="31750"/>
            <a:ext cx="2343785" cy="8509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12420" y="2287905"/>
            <a:ext cx="5749925" cy="1645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上医餐厅500人，（</a:t>
            </a:r>
            <a:r>
              <a:rPr lang="zh-CN" sz="480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雅间可容纳110人）</a:t>
            </a:r>
            <a:endParaRPr lang="zh-CN" sz="4800">
              <a:solidFill>
                <a:schemeClr val="tx1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3" name="图片 2" descr="IMG_0266-HD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102735" y="4164330"/>
            <a:ext cx="3972560" cy="2649220"/>
          </a:xfrm>
          <a:prstGeom prst="rect">
            <a:avLst/>
          </a:prstGeom>
        </p:spPr>
      </p:pic>
      <p:pic>
        <p:nvPicPr>
          <p:cNvPr id="7" name="图片 6" descr="IMG_0255-HD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118475" y="4164330"/>
            <a:ext cx="3971290" cy="2648585"/>
          </a:xfrm>
          <a:prstGeom prst="rect">
            <a:avLst/>
          </a:prstGeom>
        </p:spPr>
      </p:pic>
      <p:pic>
        <p:nvPicPr>
          <p:cNvPr id="9" name="图片 8" descr="IMG_0234-HDR-编辑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6360" y="4164330"/>
            <a:ext cx="3973195" cy="2648585"/>
          </a:xfrm>
          <a:prstGeom prst="rect">
            <a:avLst/>
          </a:prstGeom>
        </p:spPr>
      </p:pic>
      <p:pic>
        <p:nvPicPr>
          <p:cNvPr id="2" name="图片 1" descr="IMG_0267-HDR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873240" y="1024890"/>
            <a:ext cx="5216525" cy="3068320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12"/>
            </p:custDataLst>
          </p:nvPr>
        </p:nvSpPr>
        <p:spPr>
          <a:xfrm>
            <a:off x="402590" y="1144270"/>
            <a:ext cx="5569585" cy="1067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6000" b="1">
                <a:solidFill>
                  <a:srgbClr val="028458"/>
                </a:solidFill>
                <a:latin typeface="宋体" pitchFamily="2" charset="-122"/>
                <a:ea typeface="宋体" pitchFamily="2" charset="-122"/>
                <a:sym typeface="+mn-ea"/>
              </a:rPr>
              <a:t>二、养生餐厅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10800,&quot;width&quot;:19192}"/>
</p:tagLst>
</file>

<file path=ppt/tags/tag10.xml><?xml version="1.0" encoding="utf-8"?>
<p:tagLst xmlns:p="http://schemas.openxmlformats.org/presentationml/2006/main">
  <p:tag name="KSO_WM_UNIT_PLACING_PICTURE_USER_VIEWPORT" val="{&quot;height&quot;:4087.5007874015746,&quot;width&quot;:5320}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4087.5007874015746,&quot;width&quot;:532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PLACING_PICTURE_USER_VIEWPORT" val="{&quot;height&quot;:5066,&quot;width&quot;:7597}"/>
  <p:tag name="KSO_WM_UNIT_PLACING_PICTURE_USER_RELATIVERECTANGLE" val="{&quot;bottom&quot;:0,&quot;left&quot;:0,&quot;right&quot;:0,&quot;top&quot;:0}"/>
  <p:tag name="KSO_WM_UNIT_PLACING_PICTURE_COLLAGE_RELATIVERECTANGLE" val="{&quot;bottom&quot;:0,&quot;left&quot;:0.2544704836318209,&quot;right&quot;:0.2544704836318209,&quot;top&quot;:0}"/>
  <p:tag name="KSO_WM_UNIT_PLACING_PICTURE_COLLAGE_VIEWPORT" val="{&quot;height&quot;:5066,&quot;width&quot;:3730.5754716981137}"/>
</p:tagLst>
</file>

<file path=ppt/tags/tag14.xml><?xml version="1.0" encoding="utf-8"?>
<p:tagLst xmlns:p="http://schemas.openxmlformats.org/presentationml/2006/main">
  <p:tag name="KSO_WM_UNIT_PLACING_PICTURE_USER_VIEWPORT" val="{&quot;height&quot;:4087.5007874015746,&quot;width&quot;:5320}"/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10891,&quot;width&quot;:19200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UNIT_PLACING_PICTURE_USER_VIEWPORT" val="{&quot;height&quot;:4172,&quot;width&quot;:6256}"/>
</p:tagLst>
</file>

<file path=ppt/tags/tag24.xml><?xml version="1.0" encoding="utf-8"?>
<p:tagLst xmlns:p="http://schemas.openxmlformats.org/presentationml/2006/main">
  <p:tag name="KSO_WM_UNIT_PLACING_PICTURE_USER_VIEWPORT" val="{&quot;height&quot;:4171,&quot;width&quot;:6254}"/>
</p:tagLst>
</file>

<file path=ppt/tags/tag25.xml><?xml version="1.0" encoding="utf-8"?>
<p:tagLst xmlns:p="http://schemas.openxmlformats.org/presentationml/2006/main">
  <p:tag name="KSO_WM_UNIT_PLACING_PICTURE_USER_VIEWPORT" val="{&quot;height&quot;:4171,&quot;width&quot;:6257}"/>
</p:tagLst>
</file>

<file path=ppt/tags/tag26.xml><?xml version="1.0" encoding="utf-8"?>
<p:tagLst xmlns:p="http://schemas.openxmlformats.org/presentationml/2006/main">
  <p:tag name="KSO_WM_UNIT_PLACING_PICTURE_USER_VIEWPORT" val="{&quot;height&quot;:4832,&quot;width&quot;:7247}"/>
  <p:tag name="KSO_WM_UNIT_PLACING_PICTURE_USER_RELATIVERECTANGLE" val="{&quot;bottom&quot;:0,&quot;left&quot;:0,&quot;right&quot;:0,&quot;top&quot;:0}"/>
  <p:tag name="KSO_WM_UNIT_PLACING_PICTURE_COLLAGE_RELATIVERECTANGLE" val="{&quot;bottom&quot;:0.0047739398576444395,&quot;left&quot;:0,&quot;right&quot;:0,&quot;top&quot;:0.0047739398576444395}"/>
  <p:tag name="KSO_WM_UNIT_PLACING_PICTURE_COLLAGE_VIEWPORT" val="{&quot;height&quot;:2348.075471698113,&quot;width&quot;:3555.5754716981137}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UNIT_PLACING_PICTURE_USER_VIEWPORT" val="{&quot;height&quot;:10799,&quot;width&quot;:16198}"/>
</p:tagLst>
</file>

<file path=ppt/tags/tag3.xml><?xml version="1.0" encoding="utf-8"?>
<p:tagLst xmlns:p="http://schemas.openxmlformats.org/presentationml/2006/main">
  <p:tag name="KSO_WM_UNIT_PLACING_PICTURE_USER_VIEWPORT" val="{&quot;height&quot;:2315,&quot;width&quot;:14397}"/>
</p:tagLst>
</file>

<file path=ppt/tags/tag30.xml><?xml version="1.0" encoding="utf-8"?>
<p:tagLst xmlns:p="http://schemas.openxmlformats.org/presentationml/2006/main">
  <p:tag name="KSO_WM_UNIT_PLACING_PICTURE_USER_VIEWPORT" val="{&quot;height&quot;:6268,&quot;width&quot;:9401}"/>
  <p:tag name="KSO_WM_UNIT_PLACING_PICTURE_USER_RELATIVERECTANGLE" val="{&quot;bottom&quot;:0,&quot;left&quot;:0,&quot;right&quot;:0,&quot;top&quot;:0}"/>
  <p:tag name="KSO_WM_UNIT_PLACING_PICTURE_COLLAGE_RELATIVERECTANGLE" val="{&quot;bottom&quot;:0.34341580869219207,&quot;left&quot;:0,&quot;right&quot;:0,&quot;top&quot;:0.34341580869219207}"/>
  <p:tag name="KSO_WM_UNIT_PLACING_PICTURE_COLLAGE_VIEWPORT" val="{&quot;height&quot;:1465.1132075471696,&quot;width&quot;:7016.787735849058}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2897.5007874015746,&quot;width&quot;:3613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PLACING_PICTURE_USER_VIEWPORT" val="{&quot;height&quot;:4520,&quot;width&quot;:6440}"/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UNIT_PLACING_PICTURE_USER_VIEWPORT" val="{&quot;height&quot;:6273.207874015748,&quot;width&quot;:7731.499212598425}"/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PLACING_PICTURE_USER_VIEWPORT" val="{&quot;height&quot;:2315,&quot;width&quot;:14397}"/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ISPRING_ULTRA_SCORM_COURSE_ID" val="3F6BFF4A-A58E-4B1E-8ED9-90034EDAA76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內容清單"/>
  <p:tag name="ISPRINGCLOUDFOLDERID" val="0"/>
  <p:tag name="ISPRINGCLOUDFOLDERPATH" val="函式庫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中国风"/>
  <p:tag name="KSO_WPP_MARK_KEY" val="34c7aeb6-1382-464e-8111-537af1b9454a"/>
  <p:tag name="COMMONDATA" val="eyJoZGlkIjoiM2Y2YzU0ZTc1OTdiM2RiNzYzNmI2MmZhZjE2YjA2ZWMifQ=="/>
</p:tagLst>
</file>

<file path=ppt/tags/tag8.xml><?xml version="1.0" encoding="utf-8"?>
<p:tagLst xmlns:p="http://schemas.openxmlformats.org/presentationml/2006/main">
  <p:tag name="KSO_WM_UNIT_PLACING_PICTURE_USER_VIEWPORT" val="{&quot;height&quot;:4087.5007874015746,&quot;width&quot;:5320}"/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720</Words>
  <Application>WPS 表格</Application>
  <PresentationFormat>自定义</PresentationFormat>
  <Paragraphs>97</Paragraphs>
  <Slides>34</Slides>
  <Notes>27</Notes>
  <HiddenSlides>0</HiddenSlides>
  <MMClips>1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1" baseType="lpstr">
      <vt:lpstr>Arial</vt:lpstr>
      <vt:lpstr>宋体</vt:lpstr>
      <vt:lpstr>Wingdings</vt:lpstr>
      <vt:lpstr>汉仪书宋二KW</vt:lpstr>
      <vt:lpstr>微软雅黑</vt:lpstr>
      <vt:lpstr>等线</vt:lpstr>
      <vt:lpstr>汉仪中等线KW</vt:lpstr>
      <vt:lpstr>汉仪旗黑</vt:lpstr>
      <vt:lpstr>宋体</vt:lpstr>
      <vt:lpstr>Arial Unicode MS</vt:lpstr>
      <vt:lpstr>等线 Light</vt:lpstr>
      <vt:lpstr>Calibri</vt:lpstr>
      <vt:lpstr>Times New Roman</vt:lpstr>
      <vt:lpstr>华文中宋</vt:lpstr>
      <vt:lpstr>方正粗黑宋简体</vt:lpstr>
      <vt:lpstr>Helvetica Neue</vt:lpstr>
      <vt:lpstr>Office 主题​​</vt:lpstr>
      <vt:lpstr>仁帝山国家雨林康养基地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中国风</dc:title>
  <dc:creator>Administrator</dc:creator>
  <cp:lastModifiedBy>小张1384580830</cp:lastModifiedBy>
  <cp:revision>401</cp:revision>
  <dcterms:created xsi:type="dcterms:W3CDTF">2025-09-05T08:05:09Z</dcterms:created>
  <dcterms:modified xsi:type="dcterms:W3CDTF">2025-09-05T08:05:09Z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EE58FBA3D56F6D74B599BA683BA737C0_43</vt:lpwstr>
  </property>
  <property fmtid="{D5CDD505-2E9C-101B-9397-08002B2CF9AE}" pid="3" name="KSOProductBuildVer">
    <vt:lpwstr>2052-6.7.1.8828</vt:lpwstr>
  </property>
</Properties>
</file>